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3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41" algn="l" defTabSz="913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81" algn="l" defTabSz="913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521" algn="l" defTabSz="913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361" algn="l" defTabSz="913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202" algn="l" defTabSz="913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043" algn="l" defTabSz="913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882" algn="l" defTabSz="913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720" algn="l" defTabSz="913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y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3-13T11:42:57.142" idx="1">
    <p:pos x="5443" y="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6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404F9-F38A-471B-AE37-E4B81A2FAF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9608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B557F-2C52-43C7-B980-150250E2AC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9483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4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D41C-40AB-4C84-9913-5829A192C7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3059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54BA-FB74-488D-B7C8-94BE6D5512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614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80" indent="0">
              <a:buNone/>
              <a:defRPr sz="1800" b="1"/>
            </a:lvl3pPr>
            <a:lvl4pPr marL="1371420" indent="0">
              <a:buNone/>
              <a:defRPr sz="1500" b="1"/>
            </a:lvl4pPr>
            <a:lvl5pPr marL="1828561" indent="0">
              <a:buNone/>
              <a:defRPr sz="1500" b="1"/>
            </a:lvl5pPr>
            <a:lvl6pPr marL="2285700" indent="0">
              <a:buNone/>
              <a:defRPr sz="1500" b="1"/>
            </a:lvl6pPr>
            <a:lvl7pPr marL="2742840" indent="0">
              <a:buNone/>
              <a:defRPr sz="1500" b="1"/>
            </a:lvl7pPr>
            <a:lvl8pPr marL="3199980" indent="0">
              <a:buNone/>
              <a:defRPr sz="1500" b="1"/>
            </a:lvl8pPr>
            <a:lvl9pPr marL="365712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80" indent="0">
              <a:buNone/>
              <a:defRPr sz="1800" b="1"/>
            </a:lvl3pPr>
            <a:lvl4pPr marL="1371420" indent="0">
              <a:buNone/>
              <a:defRPr sz="1500" b="1"/>
            </a:lvl4pPr>
            <a:lvl5pPr marL="1828561" indent="0">
              <a:buNone/>
              <a:defRPr sz="1500" b="1"/>
            </a:lvl5pPr>
            <a:lvl6pPr marL="2285700" indent="0">
              <a:buNone/>
              <a:defRPr sz="1500" b="1"/>
            </a:lvl6pPr>
            <a:lvl7pPr marL="2742840" indent="0">
              <a:buNone/>
              <a:defRPr sz="1500" b="1"/>
            </a:lvl7pPr>
            <a:lvl8pPr marL="3199980" indent="0">
              <a:buNone/>
              <a:defRPr sz="1500" b="1"/>
            </a:lvl8pPr>
            <a:lvl9pPr marL="365712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C900-D462-43E8-A270-C85E6E8981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4856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8E43D-9021-4264-B13C-9A6B94777D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776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ED3D3-45C5-4D5A-998D-3021EC7110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83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80" indent="0">
              <a:buNone/>
              <a:defRPr sz="900"/>
            </a:lvl3pPr>
            <a:lvl4pPr marL="1371420" indent="0">
              <a:buNone/>
              <a:defRPr sz="900"/>
            </a:lvl4pPr>
            <a:lvl5pPr marL="1828561" indent="0">
              <a:buNone/>
              <a:defRPr sz="900"/>
            </a:lvl5pPr>
            <a:lvl6pPr marL="2285700" indent="0">
              <a:buNone/>
              <a:defRPr sz="900"/>
            </a:lvl6pPr>
            <a:lvl7pPr marL="2742840" indent="0">
              <a:buNone/>
              <a:defRPr sz="900"/>
            </a:lvl7pPr>
            <a:lvl8pPr marL="3199980" indent="0">
              <a:buNone/>
              <a:defRPr sz="900"/>
            </a:lvl8pPr>
            <a:lvl9pPr marL="36571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05F7-E8B5-44BE-AC6F-BE5F6F27D8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574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59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0" indent="0">
              <a:buNone/>
              <a:defRPr sz="2800"/>
            </a:lvl2pPr>
            <a:lvl3pPr marL="914280" indent="0">
              <a:buNone/>
              <a:defRPr sz="2400"/>
            </a:lvl3pPr>
            <a:lvl4pPr marL="1371420" indent="0">
              <a:buNone/>
              <a:defRPr sz="2000"/>
            </a:lvl4pPr>
            <a:lvl5pPr marL="1828561" indent="0">
              <a:buNone/>
              <a:defRPr sz="2000"/>
            </a:lvl5pPr>
            <a:lvl6pPr marL="2285700" indent="0">
              <a:buNone/>
              <a:defRPr sz="2000"/>
            </a:lvl6pPr>
            <a:lvl7pPr marL="2742840" indent="0">
              <a:buNone/>
              <a:defRPr sz="2000"/>
            </a:lvl7pPr>
            <a:lvl8pPr marL="3199980" indent="0">
              <a:buNone/>
              <a:defRPr sz="2000"/>
            </a:lvl8pPr>
            <a:lvl9pPr marL="365712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80" indent="0">
              <a:buNone/>
              <a:defRPr sz="900"/>
            </a:lvl3pPr>
            <a:lvl4pPr marL="1371420" indent="0">
              <a:buNone/>
              <a:defRPr sz="900"/>
            </a:lvl4pPr>
            <a:lvl5pPr marL="1828561" indent="0">
              <a:buNone/>
              <a:defRPr sz="900"/>
            </a:lvl5pPr>
            <a:lvl6pPr marL="2285700" indent="0">
              <a:buNone/>
              <a:defRPr sz="900"/>
            </a:lvl6pPr>
            <a:lvl7pPr marL="2742840" indent="0">
              <a:buNone/>
              <a:defRPr sz="900"/>
            </a:lvl7pPr>
            <a:lvl8pPr marL="3199980" indent="0">
              <a:buNone/>
              <a:defRPr sz="900"/>
            </a:lvl8pPr>
            <a:lvl9pPr marL="36571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0F3C2-D88A-479D-A22F-F489EA6CCA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8302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B882A-83A2-4598-AC98-F6733CD16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6731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EC65E-3913-46D6-98D2-44DB14EBF1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95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5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8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6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1" indent="0">
              <a:buNone/>
              <a:defRPr sz="2000" b="1"/>
            </a:lvl2pPr>
            <a:lvl3pPr marL="913681" indent="0">
              <a:buNone/>
              <a:defRPr sz="1800" b="1"/>
            </a:lvl3pPr>
            <a:lvl4pPr marL="1370521" indent="0">
              <a:buNone/>
              <a:defRPr sz="1500" b="1"/>
            </a:lvl4pPr>
            <a:lvl5pPr marL="1827361" indent="0">
              <a:buNone/>
              <a:defRPr sz="1500" b="1"/>
            </a:lvl5pPr>
            <a:lvl6pPr marL="2284202" indent="0">
              <a:buNone/>
              <a:defRPr sz="1500" b="1"/>
            </a:lvl6pPr>
            <a:lvl7pPr marL="2741043" indent="0">
              <a:buNone/>
              <a:defRPr sz="1500" b="1"/>
            </a:lvl7pPr>
            <a:lvl8pPr marL="3197882" indent="0">
              <a:buNone/>
              <a:defRPr sz="1500" b="1"/>
            </a:lvl8pPr>
            <a:lvl9pPr marL="365472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1" indent="0">
              <a:buNone/>
              <a:defRPr sz="2000" b="1"/>
            </a:lvl2pPr>
            <a:lvl3pPr marL="913681" indent="0">
              <a:buNone/>
              <a:defRPr sz="1800" b="1"/>
            </a:lvl3pPr>
            <a:lvl4pPr marL="1370521" indent="0">
              <a:buNone/>
              <a:defRPr sz="1500" b="1"/>
            </a:lvl4pPr>
            <a:lvl5pPr marL="1827361" indent="0">
              <a:buNone/>
              <a:defRPr sz="1500" b="1"/>
            </a:lvl5pPr>
            <a:lvl6pPr marL="2284202" indent="0">
              <a:buNone/>
              <a:defRPr sz="1500" b="1"/>
            </a:lvl6pPr>
            <a:lvl7pPr marL="2741043" indent="0">
              <a:buNone/>
              <a:defRPr sz="1500" b="1"/>
            </a:lvl7pPr>
            <a:lvl8pPr marL="3197882" indent="0">
              <a:buNone/>
              <a:defRPr sz="1500" b="1"/>
            </a:lvl8pPr>
            <a:lvl9pPr marL="365472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1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1" indent="0">
              <a:buNone/>
              <a:defRPr sz="1200"/>
            </a:lvl2pPr>
            <a:lvl3pPr marL="913681" indent="0">
              <a:buNone/>
              <a:defRPr sz="900"/>
            </a:lvl3pPr>
            <a:lvl4pPr marL="1370521" indent="0">
              <a:buNone/>
              <a:defRPr sz="900"/>
            </a:lvl4pPr>
            <a:lvl5pPr marL="1827361" indent="0">
              <a:buNone/>
              <a:defRPr sz="900"/>
            </a:lvl5pPr>
            <a:lvl6pPr marL="2284202" indent="0">
              <a:buNone/>
              <a:defRPr sz="900"/>
            </a:lvl6pPr>
            <a:lvl7pPr marL="2741043" indent="0">
              <a:buNone/>
              <a:defRPr sz="900"/>
            </a:lvl7pPr>
            <a:lvl8pPr marL="3197882" indent="0">
              <a:buNone/>
              <a:defRPr sz="900"/>
            </a:lvl8pPr>
            <a:lvl9pPr marL="36547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59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1" indent="0">
              <a:buNone/>
              <a:defRPr sz="2800"/>
            </a:lvl2pPr>
            <a:lvl3pPr marL="913681" indent="0">
              <a:buNone/>
              <a:defRPr sz="2400"/>
            </a:lvl3pPr>
            <a:lvl4pPr marL="1370521" indent="0">
              <a:buNone/>
              <a:defRPr sz="2000"/>
            </a:lvl4pPr>
            <a:lvl5pPr marL="1827361" indent="0">
              <a:buNone/>
              <a:defRPr sz="2000"/>
            </a:lvl5pPr>
            <a:lvl6pPr marL="2284202" indent="0">
              <a:buNone/>
              <a:defRPr sz="2000"/>
            </a:lvl6pPr>
            <a:lvl7pPr marL="2741043" indent="0">
              <a:buNone/>
              <a:defRPr sz="2000"/>
            </a:lvl7pPr>
            <a:lvl8pPr marL="3197882" indent="0">
              <a:buNone/>
              <a:defRPr sz="2000"/>
            </a:lvl8pPr>
            <a:lvl9pPr marL="365472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1" indent="0">
              <a:buNone/>
              <a:defRPr sz="1200"/>
            </a:lvl2pPr>
            <a:lvl3pPr marL="913681" indent="0">
              <a:buNone/>
              <a:defRPr sz="900"/>
            </a:lvl3pPr>
            <a:lvl4pPr marL="1370521" indent="0">
              <a:buNone/>
              <a:defRPr sz="900"/>
            </a:lvl4pPr>
            <a:lvl5pPr marL="1827361" indent="0">
              <a:buNone/>
              <a:defRPr sz="900"/>
            </a:lvl5pPr>
            <a:lvl6pPr marL="2284202" indent="0">
              <a:buNone/>
              <a:defRPr sz="900"/>
            </a:lvl6pPr>
            <a:lvl7pPr marL="2741043" indent="0">
              <a:buNone/>
              <a:defRPr sz="900"/>
            </a:lvl7pPr>
            <a:lvl8pPr marL="3197882" indent="0">
              <a:buNone/>
              <a:defRPr sz="900"/>
            </a:lvl8pPr>
            <a:lvl9pPr marL="36547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4637"/>
            <a:ext cx="8229600" cy="1143000"/>
          </a:xfrm>
          <a:prstGeom prst="rect">
            <a:avLst/>
          </a:prstGeom>
        </p:spPr>
        <p:txBody>
          <a:bodyPr vert="horz" lIns="91369" tIns="45684" rIns="91369" bIns="4568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600200"/>
            <a:ext cx="8229600" cy="4525963"/>
          </a:xfrm>
          <a:prstGeom prst="rect">
            <a:avLst/>
          </a:prstGeom>
        </p:spPr>
        <p:txBody>
          <a:bodyPr vert="horz" lIns="91369" tIns="45684" rIns="91369" bIns="4568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69" tIns="45684" rIns="91369" bIns="4568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vert="horz" lIns="91369" tIns="45684" rIns="91369" bIns="4568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69" tIns="45684" rIns="91369" bIns="4568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6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30" indent="-342630" algn="l" defTabSz="91368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66" indent="-285524" algn="l" defTabSz="91368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1" algn="l" defTabSz="91368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42" indent="-228421" algn="l" defTabSz="91368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85" indent="-228421" algn="l" defTabSz="91368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623" indent="-228421" algn="l" defTabSz="9136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61" indent="-228421" algn="l" defTabSz="9136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304" indent="-228421" algn="l" defTabSz="9136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43" indent="-228421" algn="l" defTabSz="9136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1" algn="l" defTabSz="913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81" algn="l" defTabSz="913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21" algn="l" defTabSz="913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61" algn="l" defTabSz="913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2" algn="l" defTabSz="913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43" algn="l" defTabSz="913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82" algn="l" defTabSz="913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20" algn="l" defTabSz="913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242"/>
            </a:gs>
            <a:gs pos="50000">
              <a:srgbClr val="FFFFFF"/>
            </a:gs>
            <a:gs pos="100000">
              <a:srgbClr val="FFFFFF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6949" y="275486"/>
            <a:ext cx="8230104" cy="114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6949" y="1599155"/>
            <a:ext cx="8230104" cy="452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6948" y="6356305"/>
            <a:ext cx="2133544" cy="36507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719" y="6356305"/>
            <a:ext cx="2894564" cy="36507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509" y="6356305"/>
            <a:ext cx="2133544" cy="365074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E5472E1-B7F2-460A-BCF5-0787E3DC8896}" type="slidenum">
              <a:rPr lang="ru-RU" altLang="ru-RU">
                <a:latin typeface="Arial" charset="0"/>
                <a:cs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5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2454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45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45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45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45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541828" algn="ctr" defTabSz="91245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083655" algn="ctr" defTabSz="91245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625483" algn="ctr" defTabSz="91245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67311" algn="ctr" defTabSz="91245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405" indent="-342405" algn="l" defTabSz="91245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50" indent="-284084" algn="l" defTabSz="91245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78" indent="-227643" algn="l" defTabSz="91245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44" indent="-227643" algn="l" defTabSz="91245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12" indent="-227643" algn="l" defTabSz="91245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0" indent="-228570" algn="l" defTabSz="9142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1" indent="-228570" algn="l" defTabSz="9142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0" indent="-228570" algn="l" defTabSz="9142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0" indent="-228570" algn="l" defTabSz="9142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1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n-expert.ru/wp-content/uploads/transport2.jp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ChangeArrowheads="1"/>
          </p:cNvSpPr>
          <p:nvPr/>
        </p:nvSpPr>
        <p:spPr bwMode="auto">
          <a:xfrm>
            <a:off x="3801580" y="5373216"/>
            <a:ext cx="1523720" cy="889165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351" tIns="54176" rIns="108351" bIns="54176" anchor="ctr"/>
          <a:lstStyle/>
          <a:p>
            <a:pPr algn="ctr" defTabSz="91421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ru-RU" alt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85422" y="3023612"/>
            <a:ext cx="7695878" cy="152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/>
          <a:lstStyle/>
          <a:p>
            <a:pPr defTabSz="91421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4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видов потерь</a:t>
            </a:r>
          </a:p>
        </p:txBody>
      </p:sp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1905072" y="4620529"/>
            <a:ext cx="5333860" cy="91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ctr"/>
          <a:lstStyle>
            <a:lvl1pPr defTabSz="771525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71525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71525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71525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71525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b="1" smtClean="0">
              <a:solidFill>
                <a:srgbClr val="EEECE1"/>
              </a:solidFill>
              <a:latin typeface="Calibri" pitchFamily="34" charset="0"/>
            </a:endParaRPr>
          </a:p>
        </p:txBody>
      </p:sp>
      <p:pic>
        <p:nvPicPr>
          <p:cNvPr id="2054" name="Picture 11" descr="Supply-Chain-Excell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510" y="279965"/>
            <a:ext cx="4040294" cy="375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7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37190" y="304603"/>
            <a:ext cx="5333860" cy="604722"/>
          </a:xfrm>
        </p:spPr>
        <p:txBody>
          <a:bodyPr/>
          <a:lstStyle/>
          <a:p>
            <a:pPr eaLnBrk="1" hangingPunct="1"/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3. Ненужная транспортировка</a:t>
            </a:r>
          </a:p>
        </p:txBody>
      </p:sp>
      <p:cxnSp>
        <p:nvCxnSpPr>
          <p:cNvPr id="11267" name="AutoShape 12"/>
          <p:cNvCxnSpPr>
            <a:cxnSpLocks noChangeShapeType="1"/>
          </p:cNvCxnSpPr>
          <p:nvPr/>
        </p:nvCxnSpPr>
        <p:spPr bwMode="auto">
          <a:xfrm flipV="1">
            <a:off x="3512788" y="808539"/>
            <a:ext cx="5180984" cy="2015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8" name="Прямоугольник 1"/>
          <p:cNvSpPr>
            <a:spLocks noChangeArrowheads="1"/>
          </p:cNvSpPr>
          <p:nvPr/>
        </p:nvSpPr>
        <p:spPr bwMode="auto">
          <a:xfrm>
            <a:off x="3210398" y="909325"/>
            <a:ext cx="5747128" cy="258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351" tIns="54176" rIns="108351" bIns="54176">
            <a:spAutoFit/>
          </a:bodyPr>
          <a:lstStyle/>
          <a:p>
            <a:pPr algn="just" defTabSz="108365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Транспортировка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alt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излишнее перемещение материалов, изделий или информации.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Есть два близких понятия потерь: «транспортировка» и «движение». В чем отличие?</a:t>
            </a:r>
          </a:p>
          <a:p>
            <a:pPr algn="just" defTabSz="10836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Транспортировка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это изменение местоположение объекта процесса,  документа, изделия и т.д.</a:t>
            </a:r>
          </a:p>
          <a:p>
            <a:pPr algn="just" defTabSz="10836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— это бесполезные, лишние движения людей (исполнителей) в процессе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algn="just" defTabSz="1083655" fontAlgn="base">
              <a:spcBef>
                <a:spcPct val="0"/>
              </a:spcBef>
              <a:spcAft>
                <a:spcPct val="0"/>
              </a:spcAft>
            </a:pPr>
            <a:endParaRPr lang="en-US" altLang="ru-RU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76" y="2009023"/>
            <a:ext cx="2582092" cy="24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6" descr="transport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72" y="4551096"/>
            <a:ext cx="2780327" cy="210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10" descr="https://farm8.staticflickr.com/7664/16802277584_e47bc8769b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4" b="13437"/>
          <a:stretch>
            <a:fillRect/>
          </a:stretch>
        </p:blipFill>
        <p:spPr bwMode="auto">
          <a:xfrm>
            <a:off x="5258263" y="4038202"/>
            <a:ext cx="3623665" cy="262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6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-419987" y="-483776"/>
            <a:ext cx="5896645" cy="4940806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7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Примеры  потери :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отправка ненужных документов;</a:t>
            </a:r>
            <a:endParaRPr lang="en-US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слишком частая регистрация документов, находящихся в работе;</a:t>
            </a:r>
            <a:endParaRPr lang="en-US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передача документов на следующий этап работы вручную;</a:t>
            </a:r>
            <a:endParaRPr lang="en-US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одной задачи несколькими отделами;</a:t>
            </a:r>
            <a:endParaRPr lang="en-US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неправильная расстановка приоритетов.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300" dirty="0"/>
              <a:t> 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Пятно 2 4"/>
          <p:cNvSpPr/>
          <p:nvPr/>
        </p:nvSpPr>
        <p:spPr>
          <a:xfrm>
            <a:off x="2590493" y="2121011"/>
            <a:ext cx="6736623" cy="5039353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17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kumimoji="1" lang="ru-RU" altLang="ru-RU" sz="1700" b="1" i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устранитьː</a:t>
            </a:r>
            <a:endParaRPr kumimoji="1" lang="ru-RU" altLang="ru-RU" sz="1700" b="1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максимально сокращать расстояния любых транспортировок;</a:t>
            </a:r>
          </a:p>
          <a:p>
            <a:pPr algn="just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ликвидировать все места временного хранения или складирования материалов;</a:t>
            </a:r>
            <a:endParaRPr lang="ru-RU" alt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внедрение электронного документооборота;</a:t>
            </a:r>
          </a:p>
          <a:p>
            <a:pPr algn="just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стандартизация процессов и процедур;</a:t>
            </a:r>
          </a:p>
          <a:p>
            <a:pPr algn="just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использование общих сетевых ресурсов для доступа к документам.</a:t>
            </a:r>
            <a:endParaRPr lang="en-US" alt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6177200" y="76152"/>
            <a:ext cx="2872724" cy="2443527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Инструменты для устранения потери </a:t>
            </a:r>
          </a:p>
          <a:p>
            <a:pPr algn="just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равномерное распределение рабочей нагрузки;</a:t>
            </a:r>
            <a:endParaRPr lang="en-US" alt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система документооборота;</a:t>
            </a:r>
            <a:endParaRPr lang="en-US" alt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стандартизированная работа;</a:t>
            </a:r>
            <a:endParaRPr lang="en-US" alt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средства визуального контроля.</a:t>
            </a:r>
            <a:endParaRPr lang="en-US" alt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20145986">
            <a:off x="4875233" y="181417"/>
            <a:ext cx="1204529" cy="508414"/>
          </a:xfrm>
          <a:prstGeom prst="curvedDown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algn="ctr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19218333">
            <a:off x="2183942" y="3939655"/>
            <a:ext cx="411590" cy="1961988"/>
          </a:xfrm>
          <a:prstGeom prst="curved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algn="ctr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2295" name="Picture 9" descr="Картинки по запросу избыточная обработка в бережливом производств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41" y="4436873"/>
            <a:ext cx="1587559" cy="24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C:\Users\User\Desktop\increase-productivity-solomon-management-consulta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2" y="4842259"/>
            <a:ext cx="1965548" cy="201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86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88868" y="111986"/>
            <a:ext cx="8198184" cy="705510"/>
          </a:xfrm>
        </p:spPr>
        <p:txBody>
          <a:bodyPr/>
          <a:lstStyle/>
          <a:p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Потери от ненужной транспортировки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456950" y="1599157"/>
            <a:ext cx="8230104" cy="4573493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3316" name="Picture 4" descr="20130507-111047-3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0"/>
          <a:stretch>
            <a:fillRect/>
          </a:stretch>
        </p:blipFill>
        <p:spPr bwMode="auto">
          <a:xfrm>
            <a:off x="152878" y="788381"/>
            <a:ext cx="8838247" cy="589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5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666" y="179179"/>
            <a:ext cx="5180984" cy="580086"/>
          </a:xfrm>
        </p:spPr>
        <p:txBody>
          <a:bodyPr/>
          <a:lstStyle/>
          <a:p>
            <a:pPr eaLnBrk="1" hangingPunct="1"/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sz="2800" b="1" i="1">
                <a:latin typeface="Times New Roman" pitchFamily="18" charset="0"/>
                <a:cs typeface="Times New Roman" pitchFamily="18" charset="0"/>
              </a:rPr>
              <a:t>Избыточная обработка</a:t>
            </a:r>
          </a:p>
        </p:txBody>
      </p:sp>
      <p:cxnSp>
        <p:nvCxnSpPr>
          <p:cNvPr id="14339" name="AutoShape 12"/>
          <p:cNvCxnSpPr>
            <a:cxnSpLocks noChangeShapeType="1"/>
          </p:cNvCxnSpPr>
          <p:nvPr/>
        </p:nvCxnSpPr>
        <p:spPr bwMode="auto">
          <a:xfrm flipV="1">
            <a:off x="3504388" y="889166"/>
            <a:ext cx="5409458" cy="268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3734544" y="1294556"/>
            <a:ext cx="4947469" cy="149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351" tIns="54176" rIns="108351" bIns="54176">
            <a:spAutoFit/>
          </a:bodyPr>
          <a:lstStyle/>
          <a:p>
            <a:pPr algn="just" defTabSz="108365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Избыточная обработка — видоизменение изделия, придание ему свойств и качеств, в которых не нуждается заказчик, т.е. за которые он не готов платить (не представляют для него ценность). </a:t>
            </a:r>
            <a:endParaRPr lang="en-US" alt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44" y="1193768"/>
            <a:ext cx="2368738" cy="27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Картинки по запросу перепроизводство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8" y="4342803"/>
            <a:ext cx="2978562" cy="237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11" descr="https://farm9.staticflickr.com/8759/16804518013_dbb68357af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7" b="12662"/>
          <a:stretch>
            <a:fillRect/>
          </a:stretch>
        </p:blipFill>
        <p:spPr bwMode="auto">
          <a:xfrm>
            <a:off x="4603080" y="3794075"/>
            <a:ext cx="4310767" cy="274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2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-685420" y="-300119"/>
            <a:ext cx="6476230" cy="5140141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17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17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17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17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Примеры  потери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повторение одной и той же информации в разных формах;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повторный ввод данных;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статистика нашей статистики;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повторное внесение данных или заполнение похожих отчетов;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слишком частая регистрация документов, находящихся в работе;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большое количество обязательных подписей и разрешений;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инспекции или проверки документов;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многочисленные согласования и утверждения документов;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предварительные сверки результатов или проверки отчетов.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300" dirty="0"/>
              <a:t> 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3" name="Пятно 2 2"/>
          <p:cNvSpPr/>
          <p:nvPr/>
        </p:nvSpPr>
        <p:spPr>
          <a:xfrm>
            <a:off x="3428792" y="1794013"/>
            <a:ext cx="6138559" cy="5039353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17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kumimoji="1" lang="ru-RU" altLang="ru-RU" sz="1700" b="1" i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устранитьː</a:t>
            </a:r>
            <a:endParaRPr kumimoji="1" lang="ru-RU" altLang="ru-RU" sz="1700" b="1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формирование банка данных с возможностью выгрузки необходимой информации и конвертации в графические, текстовые и др. формы; </a:t>
            </a: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формирование единого </a:t>
            </a:r>
            <a:r>
              <a:rPr lang="ru-RU" alt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инфор-мационного</a:t>
            </a: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пространства («облачные» технологии); </a:t>
            </a: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пересмотр требований по согласованию; </a:t>
            </a: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функциональное </a:t>
            </a:r>
            <a:r>
              <a:rPr lang="ru-RU" alt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распреде-ление</a:t>
            </a: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обязанностей и закреп-</a:t>
            </a:r>
            <a:r>
              <a:rPr lang="ru-RU" alt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ление</a:t>
            </a: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зон ответственности; </a:t>
            </a: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снижение количества отчетов на основании их последующего использования в работе.</a:t>
            </a:r>
            <a:endParaRPr lang="ru-RU" alt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6160398" y="0"/>
            <a:ext cx="2908003" cy="2412171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Инструменты для устранения потери избыточная обработка:</a:t>
            </a:r>
          </a:p>
          <a:p>
            <a:pPr algn="just" defTabSz="10836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стандартизированная работа;</a:t>
            </a:r>
            <a:endParaRPr lang="en-US" alt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выравнивание рабочей нагрузки;</a:t>
            </a:r>
            <a:endParaRPr lang="en-US" alt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изучение потребности в той или иной операции.</a:t>
            </a:r>
            <a:endParaRPr lang="en-US" alt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 rot="20145986">
            <a:off x="4898751" y="306841"/>
            <a:ext cx="1204529" cy="508414"/>
          </a:xfrm>
          <a:prstGeom prst="curvedDown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algn="ctr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 rot="19218333">
            <a:off x="2889524" y="4952005"/>
            <a:ext cx="411590" cy="1531963"/>
          </a:xfrm>
          <a:prstGeom prst="curved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algn="ctr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7" name="Picture 10" descr="C:\Users\User\Desktop\increase-productivity-solomon-management-consulta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" y="5460419"/>
            <a:ext cx="1407803" cy="139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Картинки по запросу избыточная обработка в бережливом производстве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156" y="4087478"/>
            <a:ext cx="1816032" cy="277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6950" y="4479"/>
            <a:ext cx="8230104" cy="835414"/>
          </a:xfrm>
        </p:spPr>
        <p:txBody>
          <a:bodyPr/>
          <a:lstStyle/>
          <a:p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Потери от избыточной обработки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564467" y="1599155"/>
            <a:ext cx="8122587" cy="4526460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16388" name="Picture 5" descr="20130507-111047-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5" b="12500"/>
          <a:stretch>
            <a:fillRect/>
          </a:stretch>
        </p:blipFill>
        <p:spPr bwMode="auto">
          <a:xfrm>
            <a:off x="152878" y="685352"/>
            <a:ext cx="8838247" cy="599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2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8790" y="380751"/>
            <a:ext cx="5333859" cy="30460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100" b="1" i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100" b="1" i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>
                <a:latin typeface="Times New Roman" pitchFamily="18" charset="0"/>
                <a:cs typeface="Times New Roman" pitchFamily="18" charset="0"/>
              </a:rPr>
              <a:t>5. Излишние запасы</a:t>
            </a:r>
            <a:r>
              <a:rPr lang="en-US" altLang="ru-RU" sz="2800" i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i="1">
                <a:latin typeface="Times New Roman" pitchFamily="18" charset="0"/>
                <a:cs typeface="Times New Roman" pitchFamily="18" charset="0"/>
              </a:rPr>
            </a:br>
            <a:endParaRPr lang="ru-RU" altLang="ru-RU" sz="2800" b="1" i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411" name="AutoShape 12"/>
          <p:cNvCxnSpPr>
            <a:cxnSpLocks noChangeShapeType="1"/>
          </p:cNvCxnSpPr>
          <p:nvPr/>
        </p:nvCxnSpPr>
        <p:spPr bwMode="auto">
          <a:xfrm>
            <a:off x="3285993" y="808537"/>
            <a:ext cx="563793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3657265" y="972035"/>
            <a:ext cx="5228022" cy="121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351" tIns="54176" rIns="108351" bIns="54176">
            <a:spAutoFit/>
          </a:bodyPr>
          <a:lstStyle/>
          <a:p>
            <a:pPr algn="just" defTabSz="108365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Излишние запасы - являются, как правило, следствием перепроизводства и влекут за собой появление таких потерь, как транспортировка и брак.</a:t>
            </a:r>
            <a:endParaRPr lang="ru-RU" alt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01" y="3429002"/>
            <a:ext cx="2701369" cy="281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paper-and-photolitos-deposit-3-15499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49" y="304601"/>
            <a:ext cx="2015947" cy="201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AutoShape 12" descr="Картинки по запросу избыточная обработка в бережливом производстве картинки"/>
          <p:cNvSpPr>
            <a:spLocks noChangeAspect="1" noChangeArrowheads="1"/>
          </p:cNvSpPr>
          <p:nvPr/>
        </p:nvSpPr>
        <p:spPr bwMode="auto">
          <a:xfrm>
            <a:off x="152876" y="-203814"/>
            <a:ext cx="322552" cy="43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351" tIns="54176" rIns="108351" bIns="54176"/>
          <a:lstStyle/>
          <a:p>
            <a:pPr defTabSz="108365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7417" name="Picture 1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88" y="2521916"/>
            <a:ext cx="1703475" cy="400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6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1" y="2421132"/>
            <a:ext cx="1965548" cy="382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0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-473748" y="-506175"/>
            <a:ext cx="6721504" cy="5744864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7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Примеры  потери: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большое количество разработанных и распечатанных документов хранящихся на столах, в шкафах;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перегруженные папки входящих документов; 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большой процент документов «в работе»; 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закупка, заказ запасов, канцелярских принадлежностей на всякий случай; 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отчеты, которые готовятся, однако не используются; 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показатели, которые рассчитывают, но не используют;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документы и письма, с которыми никто не работает;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десятки открытых файлов и программ, необходимые для соблюдения «многозадачности» в работе.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300" dirty="0"/>
              <a:t> 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Пятно 2 4"/>
          <p:cNvSpPr/>
          <p:nvPr/>
        </p:nvSpPr>
        <p:spPr>
          <a:xfrm>
            <a:off x="3581666" y="2210599"/>
            <a:ext cx="6049521" cy="5039353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17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kumimoji="1" lang="ru-RU" altLang="ru-RU" sz="1700" b="1" i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устранитьː</a:t>
            </a:r>
            <a:endParaRPr kumimoji="1" lang="ru-RU" altLang="ru-RU" sz="1700" b="1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eaLnBrk="0" fontAlgn="base" hangingPunct="0">
              <a:lnSpc>
                <a:spcPct val="90000"/>
              </a:lnSpc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входящей электронной почты (настройка автоматических правил);</a:t>
            </a:r>
          </a:p>
          <a:p>
            <a:pPr algn="just" defTabSz="1083655" eaLnBrk="0" fontAlgn="base" hangingPunct="0">
              <a:lnSpc>
                <a:spcPct val="90000"/>
              </a:lnSpc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онлайн-чтение только тех электронных сообщений, кото-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рые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данный момент имеют отношение к выполняемой задаче,  остальные - в специально отведенное время; </a:t>
            </a:r>
          </a:p>
          <a:p>
            <a:pPr algn="just" defTabSz="1083655" eaLnBrk="0" fontAlgn="base" hangingPunct="0">
              <a:lnSpc>
                <a:spcPct val="90000"/>
              </a:lnSpc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оптимизация и автоматизация отчетности, объединение отче-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один для разных целей; </a:t>
            </a:r>
          </a:p>
          <a:p>
            <a:pPr algn="just" defTabSz="1083655" eaLnBrk="0" fontAlgn="base" hangingPunct="0">
              <a:lnSpc>
                <a:spcPct val="90000"/>
              </a:lnSpc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введение электронного документооборота; </a:t>
            </a:r>
          </a:p>
          <a:p>
            <a:pPr algn="just" defTabSz="1083655" eaLnBrk="0" fontAlgn="base" hangingPunct="0">
              <a:lnSpc>
                <a:spcPct val="90000"/>
              </a:lnSpc>
              <a:buFontTx/>
              <a:buChar char="-"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последовательное выполнение задач; </a:t>
            </a:r>
          </a:p>
          <a:p>
            <a:pPr algn="just" defTabSz="1083655" eaLnBrk="0" fontAlgn="base" hangingPunct="0">
              <a:lnSpc>
                <a:spcPct val="90000"/>
              </a:lnSpc>
              <a:buFontTx/>
              <a:buChar char="-"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своего рабочего дня.</a:t>
            </a:r>
          </a:p>
          <a:p>
            <a:pPr algn="just" defTabSz="1083655" fontAlgn="base">
              <a:lnSpc>
                <a:spcPct val="90000"/>
              </a:lnSpc>
              <a:defRPr/>
            </a:pPr>
            <a:endParaRPr kumimoji="1" lang="ru-RU" alt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6116720" y="2"/>
            <a:ext cx="2872724" cy="2595828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Инструменты для устранения потери излишние запасы:</a:t>
            </a:r>
          </a:p>
          <a:p>
            <a:pPr defTabSz="1083655" fontAlgn="base">
              <a:lnSpc>
                <a:spcPct val="90000"/>
              </a:lnSpc>
              <a:defRPr/>
            </a:pPr>
            <a:r>
              <a:rPr lang="ru-RU" altLang="ru-RU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равномерное распределение рабочей нагрузки;</a:t>
            </a:r>
          </a:p>
          <a:p>
            <a:pPr defTabSz="1083655" fontAlgn="base">
              <a:lnSpc>
                <a:spcPct val="90000"/>
              </a:lnSpc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 документооборота;</a:t>
            </a:r>
            <a:endParaRPr lang="en-US" alt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83655" fontAlgn="base">
              <a:lnSpc>
                <a:spcPct val="90000"/>
              </a:lnSpc>
              <a:buFontTx/>
              <a:buChar char="-"/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стандартизированная работа;</a:t>
            </a:r>
          </a:p>
          <a:p>
            <a:pPr defTabSz="1083655" fontAlgn="base">
              <a:lnSpc>
                <a:spcPct val="90000"/>
              </a:lnSpc>
              <a:buFontTx/>
              <a:buChar char="-"/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визуального контроля.</a:t>
            </a:r>
          </a:p>
          <a:p>
            <a:pPr defTabSz="10836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19318988">
            <a:off x="5199464" y="320280"/>
            <a:ext cx="903816" cy="470340"/>
          </a:xfrm>
          <a:prstGeom prst="curvedDown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algn="ctr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19218333">
            <a:off x="2983601" y="5225250"/>
            <a:ext cx="430069" cy="1547641"/>
          </a:xfrm>
          <a:prstGeom prst="curved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algn="ctr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8439" name="Picture 10" descr="C:\Users\User\Desktop\increase-productivity-solomon-management-consulta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9" y="5359633"/>
            <a:ext cx="1716915" cy="14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Картинки по запросу избыточная обработка в бережливом производстве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54" y="4808664"/>
            <a:ext cx="1295246" cy="204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8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6950" y="132144"/>
            <a:ext cx="8230104" cy="734626"/>
          </a:xfrm>
        </p:spPr>
        <p:txBody>
          <a:bodyPr/>
          <a:lstStyle/>
          <a:p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Потери от излишних запасов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9460" name="Picture 5" descr="20130507-111047-9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6088"/>
          <a:stretch>
            <a:fillRect/>
          </a:stretch>
        </p:blipFill>
        <p:spPr bwMode="auto">
          <a:xfrm>
            <a:off x="228474" y="788381"/>
            <a:ext cx="8762650" cy="589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7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8790" y="380753"/>
            <a:ext cx="5333859" cy="580086"/>
          </a:xfrm>
        </p:spPr>
        <p:txBody>
          <a:bodyPr/>
          <a:lstStyle/>
          <a:p>
            <a:pPr eaLnBrk="1" hangingPunct="1"/>
            <a:r>
              <a:rPr lang="ru-RU" altLang="ru-RU" sz="2800" b="1" i="1">
                <a:latin typeface="Times New Roman" pitchFamily="18" charset="0"/>
                <a:cs typeface="Times New Roman" pitchFamily="18" charset="0"/>
              </a:rPr>
              <a:t>6. Лишние движения</a:t>
            </a:r>
          </a:p>
        </p:txBody>
      </p:sp>
      <p:cxnSp>
        <p:nvCxnSpPr>
          <p:cNvPr id="20483" name="AutoShape 12"/>
          <p:cNvCxnSpPr>
            <a:cxnSpLocks noChangeShapeType="1"/>
          </p:cNvCxnSpPr>
          <p:nvPr/>
        </p:nvCxnSpPr>
        <p:spPr bwMode="auto">
          <a:xfrm>
            <a:off x="3200316" y="1092980"/>
            <a:ext cx="563793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3469111" y="1225123"/>
            <a:ext cx="5251542" cy="121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351" tIns="54176" rIns="108351" bIns="54176">
            <a:spAutoFit/>
          </a:bodyPr>
          <a:lstStyle/>
          <a:p>
            <a:pPr algn="just" defTabSz="10836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Лишние движения – это любые передвижения людей, документов и/или обмен электронными сообщениями, которые не создают ценность и являются потерями.</a:t>
            </a:r>
            <a:endParaRPr lang="en-US" alt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6" y="4033725"/>
            <a:ext cx="2798806" cy="26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blue-website-buttons-3-11455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28" y="1301275"/>
            <a:ext cx="2015947" cy="268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2" descr="Картинки по запросу избыточная обработка в бережливом производстве карти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008" y="4134511"/>
            <a:ext cx="3225515" cy="251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4" descr="Картинки по запросу избыточная обработка в бережливом производстве картин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76" y="3081844"/>
            <a:ext cx="2494735" cy="292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7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140" y="454663"/>
            <a:ext cx="5258262" cy="216132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altLang="ru-RU" sz="15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5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5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5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Все, что мы делаем, это смотрим на временную прямую с момента, когда клиент оставляет нам заказ, до момента, когда мы забираем у клиента наличные. И мы сокращаем промежуток между этими моментами, убирая не приносящие ценность потери» </a:t>
            </a:r>
            <a:r>
              <a:rPr lang="ru-RU" altLang="ru-RU" sz="2000" b="1" i="1" dirty="0" err="1">
                <a:latin typeface="Times New Roman" pitchFamily="18" charset="0"/>
                <a:cs typeface="Times New Roman" pitchFamily="18" charset="0"/>
              </a:rPr>
              <a:t>Тайити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 Оно -  исполнительный директор </a:t>
            </a:r>
            <a:r>
              <a:rPr lang="ru-RU" altLang="ru-RU" sz="2000" b="1" i="1" dirty="0" err="1">
                <a:latin typeface="Times New Roman" pitchFamily="18" charset="0"/>
                <a:cs typeface="Times New Roman" pitchFamily="18" charset="0"/>
              </a:rPr>
              <a:t>Toyota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 – самый яркий борец с потерями, который  установил семь типов потерь (муда).</a:t>
            </a:r>
            <a:b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</a:br>
            <a:endParaRPr lang="ru-RU" altLang="ru-RU" sz="2000" b="1" dirty="0">
              <a:solidFill>
                <a:schemeClr val="bg2"/>
              </a:solidFill>
            </a:endParaRPr>
          </a:p>
        </p:txBody>
      </p:sp>
      <p:cxnSp>
        <p:nvCxnSpPr>
          <p:cNvPr id="3075" name="AutoShape 12"/>
          <p:cNvCxnSpPr>
            <a:cxnSpLocks noChangeShapeType="1"/>
          </p:cNvCxnSpPr>
          <p:nvPr/>
        </p:nvCxnSpPr>
        <p:spPr bwMode="auto">
          <a:xfrm>
            <a:off x="3734544" y="3106482"/>
            <a:ext cx="525826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 txBox="1">
            <a:spLocks noChangeArrowheads="1"/>
          </p:cNvSpPr>
          <p:nvPr/>
        </p:nvSpPr>
        <p:spPr bwMode="auto">
          <a:xfrm>
            <a:off x="3353192" y="5944197"/>
            <a:ext cx="5333860" cy="91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ctr"/>
          <a:lstStyle>
            <a:lvl1pPr defTabSz="771525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71525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71525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71525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71525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b="1" smtClean="0">
              <a:solidFill>
                <a:srgbClr val="EEECE1"/>
              </a:solidFill>
              <a:latin typeface="Calibri" pitchFamily="34" charset="0"/>
            </a:endParaRPr>
          </a:p>
        </p:txBody>
      </p:sp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152877" y="3106483"/>
            <a:ext cx="8729050" cy="331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351" tIns="54176" rIns="108351" bIns="54176">
            <a:spAutoFit/>
          </a:bodyPr>
          <a:lstStyle/>
          <a:p>
            <a:pPr algn="just" defTabSz="1083655" fontAlgn="base">
              <a:spcBef>
                <a:spcPct val="0"/>
              </a:spcBef>
              <a:spcAft>
                <a:spcPct val="0"/>
              </a:spcAft>
            </a:pPr>
            <a:endParaRPr lang="ru-RU" altLang="ru-RU" sz="19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«Потери (муда) — любой вид деятельности, за который заказчик не готов платить». </a:t>
            </a:r>
            <a:r>
              <a:rPr lang="ru-RU" altLang="ru-RU" sz="19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Тайити</a:t>
            </a:r>
            <a:r>
              <a:rPr lang="ru-RU" altLang="ru-RU" sz="1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Оно.</a:t>
            </a:r>
            <a:endParaRPr lang="ru-RU" altLang="ru-RU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«Муда» — такое вот забавное японское </a:t>
            </a:r>
            <a:r>
              <a:rPr lang="ru-RU" alt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слово, </a:t>
            </a:r>
            <a:r>
              <a:rPr lang="ru-RU" alt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интересно звучащее для русскоязычного человека, означает потери, отходы, то есть любую деятельность, которая потребляет ресурсы, но не создаёт ценности. </a:t>
            </a:r>
            <a:r>
              <a:rPr kumimoji="1" lang="ru-RU" altLang="ru-RU" sz="19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defTabSz="1083655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19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Потери</a:t>
            </a:r>
            <a:r>
              <a:rPr kumimoji="1"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kumimoji="1" lang="ru-RU" altLang="ru-RU" sz="19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waste</a:t>
            </a:r>
            <a:r>
              <a:rPr kumimoji="1"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ru-RU" altLang="ru-RU" sz="19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muda</a:t>
            </a:r>
            <a:r>
              <a:rPr kumimoji="1"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ru-RU" altLang="ru-RU" sz="1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1"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любое действие на всех уровнях организации, при осуществлении которого потребляются ресурсы, но не создаются ценности. (</a:t>
            </a:r>
            <a:r>
              <a:rPr lang="ru-RU" alt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ГОСТ Р 56407-2015 Бережливое производство. Основные методы и инструменты).</a:t>
            </a:r>
          </a:p>
          <a:p>
            <a:pPr marL="0" lvl="1" indent="-541757" algn="just" defTabSz="108365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78" name="Rectangle 13"/>
          <p:cNvSpPr>
            <a:spLocks noChangeArrowheads="1"/>
          </p:cNvSpPr>
          <p:nvPr/>
        </p:nvSpPr>
        <p:spPr bwMode="auto">
          <a:xfrm>
            <a:off x="0" y="194010"/>
            <a:ext cx="535672" cy="2570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76102" tIns="37610" rIns="108351" bIns="18805" anchor="ctr">
            <a:spAutoFit/>
          </a:bodyPr>
          <a:lstStyle/>
          <a:p>
            <a:pPr defTabSz="1083655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130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  <a:endParaRPr kumimoji="1"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307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96" y="2"/>
            <a:ext cx="2820645" cy="31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5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-537586" y="-353873"/>
            <a:ext cx="6271276" cy="5675432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7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Примеры  потери лишние движения:</a:t>
            </a:r>
          </a:p>
          <a:p>
            <a:pPr marL="0" indent="0" algn="just" eaLnBrk="1" hangingPunct="1">
              <a:lnSpc>
                <a:spcPct val="95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поиск файлов на компьютере;</a:t>
            </a:r>
            <a:endParaRPr lang="en-US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5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поиск документов в картотеке;</a:t>
            </a:r>
            <a:endParaRPr lang="en-US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5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постоянное </a:t>
            </a:r>
            <a:r>
              <a:rPr lang="ru-RU" alt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перечитывание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справочников / баз данных в поисках информации;</a:t>
            </a:r>
          </a:p>
          <a:p>
            <a:pPr marL="0" indent="0" algn="just" eaLnBrk="1" hangingPunct="1">
              <a:lnSpc>
                <a:spcPct val="95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беспорядок на рабочем столе;</a:t>
            </a:r>
          </a:p>
          <a:p>
            <a:pPr marL="0" indent="0" algn="just" eaLnBrk="1" hangingPunct="1">
              <a:lnSpc>
                <a:spcPct val="95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неудобное расположение оргтехники, мебели;</a:t>
            </a:r>
          </a:p>
          <a:p>
            <a:pPr marL="0" indent="0" algn="just" eaLnBrk="1" hangingPunct="1">
              <a:lnSpc>
                <a:spcPct val="95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частое переключение между задачами; </a:t>
            </a:r>
          </a:p>
          <a:p>
            <a:pPr marL="0" indent="0" algn="just" eaLnBrk="1" hangingPunct="1">
              <a:lnSpc>
                <a:spcPct val="95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нечеткие требования к выполнению задач;</a:t>
            </a:r>
            <a:endParaRPr lang="en-US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5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передача документов на следующий этап работы вручную.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300" dirty="0"/>
              <a:t> 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Пятно 2 4"/>
          <p:cNvSpPr/>
          <p:nvPr/>
        </p:nvSpPr>
        <p:spPr>
          <a:xfrm>
            <a:off x="3428792" y="2210599"/>
            <a:ext cx="5775688" cy="5039353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17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kumimoji="1" lang="ru-RU" altLang="ru-RU" sz="1700" b="1" i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устранитьː</a:t>
            </a:r>
            <a:endParaRPr kumimoji="1" lang="ru-RU" altLang="ru-RU" sz="1700" b="1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перестановка мебели; </a:t>
            </a:r>
          </a:p>
          <a:p>
            <a:pPr algn="just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организация мебели в ячейки «П»-образные «Т-образные»; </a:t>
            </a:r>
          </a:p>
          <a:p>
            <a:pPr algn="just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маркировка и визуализация рабочего и смежного пространства (5</a:t>
            </a:r>
            <a:r>
              <a:rPr lang="en-US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algn="just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организация общей зоны с FIFO (первый вошел, первый вышел).</a:t>
            </a:r>
            <a:endParaRPr lang="en-US" alt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6042801" y="26877"/>
            <a:ext cx="2983602" cy="2521916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Инструменты для устранения потери лишние движения:</a:t>
            </a:r>
          </a:p>
          <a:p>
            <a:pPr algn="just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-Диаграмма спагетти;	                         - стандартизированная работа;</a:t>
            </a:r>
          </a:p>
          <a:p>
            <a:pPr algn="just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отслеживание документов.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fontAlgn="base">
              <a:lnSpc>
                <a:spcPct val="90000"/>
              </a:lnSpc>
              <a:defRPr/>
            </a:pPr>
            <a:endParaRPr lang="ru-RU" sz="13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20166257">
            <a:off x="4833235" y="456902"/>
            <a:ext cx="1164209" cy="542010"/>
          </a:xfrm>
          <a:prstGeom prst="curvedDown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algn="ctr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18097446">
            <a:off x="2726602" y="4763802"/>
            <a:ext cx="658476" cy="1317085"/>
          </a:xfrm>
          <a:prstGeom prst="curved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algn="ctr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21511" name="Picture 9" descr="Картинки по запросу избыточная обработка в бережливом производств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41" y="4436873"/>
            <a:ext cx="1587559" cy="24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 descr="C:\Users\User\Desktop\increase-productivity-solomon-management-consulta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57" y="5321559"/>
            <a:ext cx="1572439" cy="153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3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14951" y="109746"/>
            <a:ext cx="8230103" cy="734626"/>
          </a:xfrm>
        </p:spPr>
        <p:txBody>
          <a:bodyPr/>
          <a:lstStyle/>
          <a:p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Потери от лишних движений</a:t>
            </a:r>
          </a:p>
        </p:txBody>
      </p:sp>
      <p:pic>
        <p:nvPicPr>
          <p:cNvPr id="22531" name="Picture 5" descr="20130507-111047-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1433"/>
          <a:stretch>
            <a:fillRect/>
          </a:stretch>
        </p:blipFill>
        <p:spPr bwMode="auto">
          <a:xfrm>
            <a:off x="152876" y="788381"/>
            <a:ext cx="8881926" cy="589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8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192" y="179177"/>
            <a:ext cx="5409458" cy="609202"/>
          </a:xfrm>
        </p:spPr>
        <p:txBody>
          <a:bodyPr/>
          <a:lstStyle/>
          <a:p>
            <a:pPr eaLnBrk="1" hangingPunct="1"/>
            <a:r>
              <a:rPr lang="ru-RU" altLang="ru-RU" sz="2800" b="1" i="1">
                <a:latin typeface="Times New Roman" pitchFamily="18" charset="0"/>
                <a:cs typeface="Times New Roman" pitchFamily="18" charset="0"/>
              </a:rPr>
              <a:t>7. Переделка/брак</a:t>
            </a:r>
          </a:p>
        </p:txBody>
      </p:sp>
      <p:cxnSp>
        <p:nvCxnSpPr>
          <p:cNvPr id="23555" name="AutoShape 12"/>
          <p:cNvCxnSpPr>
            <a:cxnSpLocks noChangeShapeType="1"/>
          </p:cNvCxnSpPr>
          <p:nvPr/>
        </p:nvCxnSpPr>
        <p:spPr bwMode="auto">
          <a:xfrm>
            <a:off x="3200316" y="889167"/>
            <a:ext cx="563793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6" name="Прямоугольник 1"/>
          <p:cNvSpPr>
            <a:spLocks noChangeArrowheads="1"/>
          </p:cNvSpPr>
          <p:nvPr/>
        </p:nvSpPr>
        <p:spPr bwMode="auto">
          <a:xfrm>
            <a:off x="3285994" y="1110898"/>
            <a:ext cx="5401058" cy="94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351" tIns="54176" rIns="108351" bIns="54176">
            <a:spAutoFit/>
          </a:bodyPr>
          <a:lstStyle/>
          <a:p>
            <a:pPr algn="just" defTabSz="108365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Переделка/брак — оказание услуги с ошибками, требующее дополнительных ресурсов на их исправление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12" y="3023614"/>
            <a:ext cx="2701369" cy="264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Картинки по запросу брак дефекты в бережливом производстве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t="4659" r="9532" b="6831"/>
          <a:stretch>
            <a:fillRect/>
          </a:stretch>
        </p:blipFill>
        <p:spPr bwMode="auto">
          <a:xfrm>
            <a:off x="1251569" y="1110900"/>
            <a:ext cx="2051226" cy="191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2" descr="Картинки по запросу избыточная обработка в бережливом производстве карти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76" y="3832149"/>
            <a:ext cx="2015947" cy="268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Рисунок 11" descr="https://farm6.staticflickr.com/5346/17422841112_a0a54c303f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2" b="14987"/>
          <a:stretch>
            <a:fillRect/>
          </a:stretch>
        </p:blipFill>
        <p:spPr bwMode="auto">
          <a:xfrm>
            <a:off x="132718" y="3496194"/>
            <a:ext cx="3628705" cy="302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0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-789578" y="-736864"/>
            <a:ext cx="6442631" cy="6197285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17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Примеры  потери п</a:t>
            </a:r>
            <a:r>
              <a:rPr lang="ru-RU" altLang="ru-RU" sz="17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еределка/брак</a:t>
            </a:r>
            <a:r>
              <a:rPr lang="ru-RU" sz="17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ошибки при вводе данных;</a:t>
            </a:r>
            <a:endParaRPr lang="en-US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передача неполной документации на следующие этапы обработки;</a:t>
            </a:r>
            <a:endParaRPr lang="en-US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утеря документов или информации;</a:t>
            </a:r>
            <a:endParaRPr lang="en-US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некорректная информация в документе;</a:t>
            </a:r>
            <a:endParaRPr lang="en-US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неэффективная организация файлов в компьютере или папок в картотеке.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96000"/>
              </a:lnSpc>
              <a:spcBef>
                <a:spcPts val="0"/>
              </a:spcBef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96000"/>
              </a:lnSpc>
              <a:spcBef>
                <a:spcPts val="0"/>
              </a:spcBef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96000"/>
              </a:lnSpc>
              <a:spcBef>
                <a:spcPts val="0"/>
              </a:spcBef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300" dirty="0"/>
              <a:t> 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Пятно 2 4"/>
          <p:cNvSpPr/>
          <p:nvPr/>
        </p:nvSpPr>
        <p:spPr>
          <a:xfrm>
            <a:off x="2958403" y="2414412"/>
            <a:ext cx="6078080" cy="5173736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17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kumimoji="1" lang="ru-RU" altLang="ru-RU" sz="1700" b="1" i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устранитьː</a:t>
            </a:r>
            <a:endParaRPr kumimoji="1" lang="ru-RU" altLang="ru-RU" sz="1700" b="1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разработка стандарта с учетом требований конечного потребителя информации; </a:t>
            </a: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корректная постановка задач с критериями (сроки, качество в количественных и качествен-</a:t>
            </a:r>
            <a:r>
              <a:rPr lang="ru-RU" alt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ных</a:t>
            </a: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показателях); </a:t>
            </a: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разработка и согласование единых шаблонов документов / отчетов / аналитических записок и пр.; </a:t>
            </a: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обучение и развитие персонала.</a:t>
            </a:r>
            <a:endParaRPr lang="en-US" alt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6009203" y="203816"/>
            <a:ext cx="3023920" cy="2819797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Инструменты для устранения потери п</a:t>
            </a:r>
            <a:r>
              <a:rPr lang="ru-RU" altLang="ru-RU" sz="17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еределка/брак </a:t>
            </a:r>
            <a:r>
              <a:rPr lang="ru-RU" sz="17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средства визуального контроля;</a:t>
            </a:r>
            <a:endParaRPr lang="en-US" alt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стандартизированная работа;</a:t>
            </a:r>
            <a:endParaRPr lang="en-US" alt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система документооборота;</a:t>
            </a:r>
            <a:endParaRPr lang="en-US" alt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журнал учета остановок и </a:t>
            </a:r>
            <a:r>
              <a:rPr lang="ru-RU" alt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незап-ланированных</a:t>
            </a: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заданий;</a:t>
            </a:r>
            <a:endParaRPr lang="en-US" alt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средства предупреждения ошибок.</a:t>
            </a:r>
            <a:endParaRPr lang="en-US" alt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4581" name="Picture 9" descr="Картинки по запросу избыточная обработка в бережливом производств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41" y="4436873"/>
            <a:ext cx="1587559" cy="24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 descr="C:\Users\User\Desktop\increase-productivity-solomon-management-consulta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57" y="5256609"/>
            <a:ext cx="1651397" cy="150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Выгнутая вверх стрелка 8"/>
          <p:cNvSpPr/>
          <p:nvPr/>
        </p:nvSpPr>
        <p:spPr>
          <a:xfrm rot="20192976">
            <a:off x="4781156" y="208296"/>
            <a:ext cx="1201169" cy="566647"/>
          </a:xfrm>
          <a:prstGeom prst="curvedDown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algn="ctr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19117598">
            <a:off x="2634171" y="4716836"/>
            <a:ext cx="514066" cy="1800729"/>
          </a:xfrm>
          <a:prstGeom prst="curved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algn="ctr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6950" y="275485"/>
            <a:ext cx="8230104" cy="409867"/>
          </a:xfrm>
        </p:spPr>
        <p:txBody>
          <a:bodyPr/>
          <a:lstStyle/>
          <a:p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Потери в результате брака\переделок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5604" name="Picture 5" descr="20130507-111047-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0" b="5911"/>
          <a:stretch>
            <a:fillRect/>
          </a:stretch>
        </p:blipFill>
        <p:spPr bwMode="auto">
          <a:xfrm>
            <a:off x="152876" y="685352"/>
            <a:ext cx="8762650" cy="599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3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304074" y="279967"/>
            <a:ext cx="8535855" cy="6094257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На карте текущего потока ценностей	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карте целевого 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состояния в 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том 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месте, 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где выявлена 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потеря, 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		потока ценностей	 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там, 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где потеря прикрепляется звездочка (красный «ёжик»), 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устранена 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прикрепляется звездочка</a:t>
            </a:r>
          </a:p>
          <a:p>
            <a:pPr marL="0" indent="0">
              <a:buNone/>
            </a:pP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на котором от руки пишется название потери. 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(зеленый «ёжик») на котором от 						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руки </a:t>
            </a: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пишется результат  после </a:t>
            </a:r>
          </a:p>
          <a:p>
            <a:pPr marL="0" indent="0">
              <a:buNone/>
            </a:pPr>
            <a:r>
              <a:rPr lang="ru-RU" altLang="ru-RU" sz="1900" dirty="0">
                <a:latin typeface="Times New Roman" pitchFamily="18" charset="0"/>
                <a:cs typeface="Times New Roman" pitchFamily="18" charset="0"/>
              </a:rPr>
              <a:t>						 устранения потери.										</a:t>
            </a:r>
          </a:p>
        </p:txBody>
      </p:sp>
      <p:sp>
        <p:nvSpPr>
          <p:cNvPr id="6" name="Пятно 2 5"/>
          <p:cNvSpPr/>
          <p:nvPr/>
        </p:nvSpPr>
        <p:spPr>
          <a:xfrm>
            <a:off x="304075" y="3284984"/>
            <a:ext cx="3259814" cy="3192266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351" tIns="54176" rIns="108351" bIns="54176" anchor="ctr"/>
          <a:lstStyle/>
          <a:p>
            <a:pPr algn="ctr" defTabSz="108365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Излишняя обработка (</a:t>
            </a:r>
            <a:r>
              <a:rPr lang="ru-RU" alt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большое количество обязательных подписей и разрешений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но 2 7"/>
          <p:cNvSpPr/>
          <p:nvPr/>
        </p:nvSpPr>
        <p:spPr>
          <a:xfrm>
            <a:off x="4816434" y="2924944"/>
            <a:ext cx="3427974" cy="3552306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algn="ctr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Пересмотр требований по согласованию</a:t>
            </a:r>
            <a:endParaRPr lang="ru-RU" sz="17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7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3800" r="2751" b="10801"/>
          <a:stretch/>
        </p:blipFill>
        <p:spPr>
          <a:xfrm>
            <a:off x="2123728" y="3780456"/>
            <a:ext cx="4463890" cy="2963331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t="11764" r="4432" b="16523"/>
          <a:stretch/>
        </p:blipFill>
        <p:spPr>
          <a:xfrm>
            <a:off x="1268778" y="266600"/>
            <a:ext cx="6840760" cy="328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1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1169251" y="1312472"/>
            <a:ext cx="7544682" cy="3628334"/>
          </a:xfrm>
        </p:spPr>
        <p:txBody>
          <a:bodyPr/>
          <a:lstStyle/>
          <a:p>
            <a:pPr marL="0" indent="541757" algn="just" eaLnBrk="1" hangingPunct="1">
              <a:spcBef>
                <a:spcPct val="0"/>
              </a:spcBef>
              <a:buNone/>
            </a:pPr>
            <a:endParaRPr lang="ru-RU" altLang="ru-RU" sz="3300" b="1" i="1">
              <a:latin typeface="Times New Roman" pitchFamily="18" charset="0"/>
              <a:cs typeface="Times New Roman" pitchFamily="18" charset="0"/>
            </a:endParaRPr>
          </a:p>
          <a:p>
            <a:pPr marL="0" indent="541757" algn="just" eaLnBrk="1" hangingPunct="1">
              <a:spcBef>
                <a:spcPct val="0"/>
              </a:spcBef>
              <a:buNone/>
            </a:pPr>
            <a:r>
              <a:rPr lang="ru-RU" altLang="ru-RU" sz="3300" b="1" i="1">
                <a:latin typeface="Times New Roman" pitchFamily="18" charset="0"/>
                <a:cs typeface="Times New Roman" pitchFamily="18" charset="0"/>
              </a:rPr>
              <a:t>Ты никогда не решишь проблему, если будешь думать так же, как те, кто ее создал.</a:t>
            </a:r>
          </a:p>
          <a:p>
            <a:pPr marL="0" indent="541757" algn="r" eaLnBrk="1" hangingPunct="1">
              <a:spcBef>
                <a:spcPct val="0"/>
              </a:spcBef>
              <a:buNone/>
            </a:pPr>
            <a:r>
              <a:rPr lang="ru-RU" altLang="ru-RU" sz="3300" b="1" i="1">
                <a:latin typeface="Times New Roman" pitchFamily="18" charset="0"/>
                <a:cs typeface="Times New Roman" pitchFamily="18" charset="0"/>
              </a:rPr>
              <a:t>А.Эйнштейн </a:t>
            </a:r>
          </a:p>
        </p:txBody>
      </p:sp>
      <p:pic>
        <p:nvPicPr>
          <p:cNvPr id="28676" name="Picture 7" descr="C:\Users\User\Desktop\d-small-people-good-profit-isolated-white-background-59641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9" y="3845589"/>
            <a:ext cx="2405697" cy="301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9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"/>
          <p:cNvSpPr>
            <a:spLocks noGrp="1" noChangeArrowheads="1"/>
          </p:cNvSpPr>
          <p:nvPr>
            <p:ph idx="1"/>
          </p:nvPr>
        </p:nvSpPr>
        <p:spPr>
          <a:xfrm>
            <a:off x="2362018" y="2311386"/>
            <a:ext cx="6019282" cy="1117617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ru-RU" sz="4700"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ru-RU" sz="4700"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081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Картинки по запросу 7 потерь росатом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0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264" y="380751"/>
            <a:ext cx="5301941" cy="5285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800" b="1" i="1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altLang="ru-RU" sz="21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>
                <a:latin typeface="Times New Roman" pitchFamily="18" charset="0"/>
                <a:cs typeface="Times New Roman" pitchFamily="18" charset="0"/>
              </a:rPr>
              <a:t>Перепроизводство</a:t>
            </a:r>
            <a:r>
              <a:rPr lang="ru-RU" altLang="ru-RU" sz="2100" b="1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5123" name="AutoShape 12"/>
          <p:cNvCxnSpPr>
            <a:cxnSpLocks noChangeShapeType="1"/>
          </p:cNvCxnSpPr>
          <p:nvPr/>
        </p:nvCxnSpPr>
        <p:spPr bwMode="auto">
          <a:xfrm>
            <a:off x="3504389" y="1092980"/>
            <a:ext cx="5300261" cy="224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4" name="Прямоугольник 2"/>
          <p:cNvSpPr>
            <a:spLocks noChangeArrowheads="1"/>
          </p:cNvSpPr>
          <p:nvPr/>
        </p:nvSpPr>
        <p:spPr bwMode="auto">
          <a:xfrm>
            <a:off x="3428792" y="1193770"/>
            <a:ext cx="5444736" cy="121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351" tIns="54176" rIns="108351" bIns="54176">
            <a:spAutoFit/>
          </a:bodyPr>
          <a:lstStyle/>
          <a:p>
            <a:pPr algn="just" defTabSz="1083655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Перепроизводство</a:t>
            </a:r>
            <a:r>
              <a:rPr kumimoji="1"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– </a:t>
            </a:r>
            <a:r>
              <a:rPr kumimoji="1" lang="ru-RU" alt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подразумевает производство услуг или продуктов в количестве большем, чем необходимо в настоящий момент. </a:t>
            </a:r>
          </a:p>
          <a:p>
            <a:pPr algn="just" defTabSz="1083655" fontAlgn="base">
              <a:spcBef>
                <a:spcPct val="0"/>
              </a:spcBef>
              <a:spcAft>
                <a:spcPct val="0"/>
              </a:spcAft>
            </a:pPr>
            <a:endParaRPr lang="en-US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3470791" y="380751"/>
            <a:ext cx="5333859" cy="6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ctr"/>
          <a:lstStyle>
            <a:lvl1pPr defTabSz="771525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71525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71525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71525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71525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7" y="2107572"/>
            <a:ext cx="2644250" cy="276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AutoShape 9" descr="Картинки по запросу перепроизводство картинки"/>
          <p:cNvSpPr>
            <a:spLocks noChangeAspect="1" noChangeArrowheads="1"/>
          </p:cNvSpPr>
          <p:nvPr/>
        </p:nvSpPr>
        <p:spPr bwMode="auto">
          <a:xfrm>
            <a:off x="152876" y="-203814"/>
            <a:ext cx="322552" cy="43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351" tIns="54176" rIns="108351" bIns="54176"/>
          <a:lstStyle/>
          <a:p>
            <a:pPr defTabSz="108365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128" name="AutoShape 11" descr="Картинки по запросу перепроизводство картинки"/>
          <p:cNvSpPr>
            <a:spLocks noChangeAspect="1" noChangeArrowheads="1"/>
          </p:cNvSpPr>
          <p:nvPr/>
        </p:nvSpPr>
        <p:spPr bwMode="auto">
          <a:xfrm>
            <a:off x="152876" y="-203814"/>
            <a:ext cx="322552" cy="43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351" tIns="54176" rIns="108351" bIns="54176"/>
          <a:lstStyle/>
          <a:p>
            <a:pPr defTabSz="108365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129" name="Picture 13" descr="Картинки по запросу перепроизводство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84" y="2830999"/>
            <a:ext cx="3104558" cy="223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27" y="4049402"/>
            <a:ext cx="3353192" cy="281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5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но 2 5"/>
          <p:cNvSpPr/>
          <p:nvPr/>
        </p:nvSpPr>
        <p:spPr>
          <a:xfrm>
            <a:off x="-282233" y="-181417"/>
            <a:ext cx="6047841" cy="5023676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algn="ctr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700" b="1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Примеры потери перепроизводство:</a:t>
            </a:r>
            <a:endParaRPr lang="ru-RU" sz="17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составление отчетов, которые никто не читает и которые никому не нужны; </a:t>
            </a:r>
          </a:p>
          <a:p>
            <a:pPr algn="just" defTabSz="108365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изготовление лишних копий документов; </a:t>
            </a:r>
          </a:p>
          <a:p>
            <a:pPr algn="just" defTabSz="108365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многократная пересылка одного и того же документа по электронной почте; </a:t>
            </a:r>
          </a:p>
          <a:p>
            <a:pPr algn="just" defTabSz="108365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ввод повторяющейся информации во множество документов;</a:t>
            </a:r>
          </a:p>
          <a:p>
            <a:pPr algn="just" defTabSz="108365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повторная работа с документами на всякий случай; </a:t>
            </a:r>
          </a:p>
          <a:p>
            <a:pPr algn="just" defTabSz="108365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сохраненная, но не используемая в дальнейшем информация.</a:t>
            </a:r>
          </a:p>
          <a:p>
            <a:pPr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prstClr val="white"/>
                </a:solidFill>
              </a:rPr>
              <a:t> </a:t>
            </a:r>
          </a:p>
          <a:p>
            <a:pPr algn="ctr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6387194" y="279965"/>
            <a:ext cx="2570332" cy="2846674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Инструменты для устранения потери перепроизводство:</a:t>
            </a:r>
            <a:endParaRPr lang="ru-RU" sz="1700" u="sng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defTabSz="108365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стандартизированная работа; </a:t>
            </a:r>
            <a:endParaRPr lang="ru-RU" sz="1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defTabSz="108365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выравнивание рабочей нагрузки; </a:t>
            </a:r>
            <a:endParaRPr lang="ru-RU" sz="1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defTabSz="108365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изучение потребности в той или иной операции. </a:t>
            </a:r>
            <a:endParaRPr lang="ru-RU" sz="14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3390151" y="2663021"/>
            <a:ext cx="6049521" cy="4358481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algn="ctr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17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kumimoji="1" lang="ru-RU" altLang="ru-RU" sz="1700" b="1" i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устранитьː</a:t>
            </a:r>
            <a:endParaRPr kumimoji="1" lang="ru-RU" altLang="ru-RU" sz="1700" b="1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kumimoji="1"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деление работы на более мелкие этапы; </a:t>
            </a: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kumimoji="1"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точная постановка задач и вовлечение сотрудников; </a:t>
            </a: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kumimoji="1"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встраивание качества в процесс (привычка делать сразу правильно);</a:t>
            </a: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kumimoji="1"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назначение точных сроков выполнения задач; </a:t>
            </a: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kumimoji="1"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промежуточный контроль выполнения задач. </a:t>
            </a:r>
          </a:p>
        </p:txBody>
      </p:sp>
      <p:sp>
        <p:nvSpPr>
          <p:cNvPr id="11" name="Выгнутая влево стрелка 10"/>
          <p:cNvSpPr/>
          <p:nvPr/>
        </p:nvSpPr>
        <p:spPr>
          <a:xfrm rot="20287747">
            <a:off x="2818966" y="4309207"/>
            <a:ext cx="411590" cy="1961988"/>
          </a:xfrm>
          <a:prstGeom prst="curved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algn="ctr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20589957">
            <a:off x="5172584" y="387471"/>
            <a:ext cx="1214608" cy="499455"/>
          </a:xfrm>
          <a:prstGeom prst="curvedDown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algn="ctr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6151" name="Picture 9" descr="Картинки по запросу избыточная обработка в бережливом производств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41" y="4477188"/>
            <a:ext cx="1587559" cy="24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C:\Users\User\Desktop\increase-productivity-solomon-management-consultant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64" y="4842259"/>
            <a:ext cx="1965548" cy="2015741"/>
          </a:xfrm>
          <a:noFill/>
        </p:spPr>
      </p:pic>
    </p:spTree>
    <p:extLst>
      <p:ext uri="{BB962C8B-B14F-4D97-AF65-F5344CB8AC3E}">
        <p14:creationId xmlns:p14="http://schemas.microsoft.com/office/powerpoint/2010/main" val="11265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>
            <p:ph type="body" idx="1"/>
          </p:nvPr>
        </p:nvSpPr>
        <p:spPr>
          <a:xfrm>
            <a:off x="186477" y="203815"/>
            <a:ext cx="8846647" cy="647500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Потери от перепроизводства</a:t>
            </a:r>
          </a:p>
        </p:txBody>
      </p:sp>
      <p:pic>
        <p:nvPicPr>
          <p:cNvPr id="7171" name="Рисунок 10" descr="https://www.interfax.by/files/2013-05/20130507-111047-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8" b="11040"/>
          <a:stretch>
            <a:fillRect/>
          </a:stretch>
        </p:blipFill>
        <p:spPr bwMode="auto">
          <a:xfrm>
            <a:off x="460309" y="826455"/>
            <a:ext cx="8421619" cy="56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8386" y="165741"/>
            <a:ext cx="5248182" cy="54201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100" b="1" i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100" b="1" i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>
                <a:latin typeface="Times New Roman" pitchFamily="18" charset="0"/>
                <a:cs typeface="Times New Roman" pitchFamily="18" charset="0"/>
              </a:rPr>
              <a:t>2. Ожидание</a:t>
            </a:r>
            <a:r>
              <a:rPr lang="en-US" altLang="ru-RU" sz="2800" b="1" i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b="1" i="1">
                <a:latin typeface="Times New Roman" pitchFamily="18" charset="0"/>
                <a:cs typeface="Times New Roman" pitchFamily="18" charset="0"/>
              </a:rPr>
            </a:br>
            <a:endParaRPr lang="ru-RU" altLang="ru-RU" sz="2800" b="1" i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95" name="AutoShape 12"/>
          <p:cNvCxnSpPr>
            <a:cxnSpLocks noChangeShapeType="1"/>
          </p:cNvCxnSpPr>
          <p:nvPr/>
        </p:nvCxnSpPr>
        <p:spPr bwMode="auto">
          <a:xfrm>
            <a:off x="3512789" y="808539"/>
            <a:ext cx="5375859" cy="223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6" name="Прямоугольник 1"/>
          <p:cNvSpPr>
            <a:spLocks noChangeArrowheads="1"/>
          </p:cNvSpPr>
          <p:nvPr/>
        </p:nvSpPr>
        <p:spPr bwMode="auto">
          <a:xfrm>
            <a:off x="3482550" y="911564"/>
            <a:ext cx="5288501" cy="94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351" tIns="54176" rIns="108351" bIns="54176">
            <a:spAutoFit/>
          </a:bodyPr>
          <a:lstStyle/>
          <a:p>
            <a:pPr algn="just" defTabSz="1083655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1" lang="ru-RU" alt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Ожидание — это время, которое оборудование либо персонал проводит в бездействии, т.е. не создавая ценность.</a:t>
            </a:r>
          </a:p>
        </p:txBody>
      </p:sp>
      <p:pic>
        <p:nvPicPr>
          <p:cNvPr id="819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74" y="3124402"/>
            <a:ext cx="2818966" cy="294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hourglass-12366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46" y="2"/>
            <a:ext cx="1663156" cy="307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3" descr="13967511453_54b9b28d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12" y="2215077"/>
            <a:ext cx="3417030" cy="354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5" descr="13967510983_eeb95ae13b_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16" y="2311384"/>
            <a:ext cx="2217542" cy="43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8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-747579" y="-533052"/>
            <a:ext cx="6706385" cy="5789658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17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Примеры   потери  ожидание: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alt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большое количество обязательных подписей и разрешений;</a:t>
            </a:r>
            <a:endParaRPr lang="en-US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зависимость от остальных сотрудников при выполнении каких-либо задачи;</a:t>
            </a:r>
            <a:endParaRPr lang="en-US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задержки в получении информации;</a:t>
            </a:r>
            <a:endParaRPr lang="en-US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проблемы с программным обеспечением;</a:t>
            </a:r>
            <a:endParaRPr lang="en-US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задачи разными отделами;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kumimoji="1"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ожидание данных для подготовки отчета;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kumimoji="1"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ожидание у принтера или копировального аппарата; </a:t>
            </a:r>
            <a:endParaRPr lang="en-US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отсутствие ответственных за выполнение какой-либо задачи.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300" dirty="0"/>
              <a:t> 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7" name="Пятно 2 6"/>
          <p:cNvSpPr/>
          <p:nvPr/>
        </p:nvSpPr>
        <p:spPr>
          <a:xfrm>
            <a:off x="3200317" y="2472645"/>
            <a:ext cx="6215836" cy="4736993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algn="ctr" defTabSz="108365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17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kumimoji="1" lang="ru-RU" altLang="ru-RU" sz="1700" b="1" i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устранитьː</a:t>
            </a:r>
            <a:endParaRPr kumimoji="1" lang="ru-RU" altLang="ru-RU" sz="1700" b="1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1"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введение электронного документооборота; </a:t>
            </a: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создание рабочих групп для решения конкретных производственных задач; </a:t>
            </a: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разработка и согласование оперативного плана деятельности; </a:t>
            </a: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обучение персонала работе на компьютере; </a:t>
            </a: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хронометраж операций по согласованию документов, поиск и оптимизация «узких мест»; </a:t>
            </a: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четкая постановка задач и сроков их выполнения.</a:t>
            </a:r>
            <a:endParaRPr lang="en-US" alt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20287747">
            <a:off x="3032322" y="4781787"/>
            <a:ext cx="411589" cy="1961988"/>
          </a:xfrm>
          <a:prstGeom prst="curved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algn="ctr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21299040">
            <a:off x="4816435" y="262049"/>
            <a:ext cx="1498521" cy="577846"/>
          </a:xfrm>
          <a:prstGeom prst="curvedDown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algn="ctr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6387194" y="405389"/>
            <a:ext cx="2570332" cy="2721250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51" tIns="54176" rIns="108351" bIns="54176" anchor="ctr"/>
          <a:lstStyle/>
          <a:p>
            <a:pPr algn="just"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Инструменты для </a:t>
            </a:r>
            <a:r>
              <a:rPr lang="ru-RU" sz="17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устранения </a:t>
            </a:r>
            <a:r>
              <a:rPr lang="ru-RU" sz="17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потери ожидания:</a:t>
            </a: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карта потока создания ценности;</a:t>
            </a:r>
            <a:endParaRPr lang="en-US" alt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- 5S;</a:t>
            </a:r>
            <a:endParaRPr lang="en-US" alt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курьеры;</a:t>
            </a:r>
            <a:endParaRPr lang="en-US" alt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8365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система документооборота.</a:t>
            </a:r>
            <a:endParaRPr lang="en-US" alt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836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9223" name="Picture 10" descr="C:\Users\User\Desktop\increase-productivity-solomon-management-consulta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65" y="5256606"/>
            <a:ext cx="1569079" cy="160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 descr="Картинки по запросу избыточная обработка в бережливом производстве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880" y="4672040"/>
            <a:ext cx="1448122" cy="218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3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6950" y="76152"/>
            <a:ext cx="8230104" cy="613681"/>
          </a:xfrm>
        </p:spPr>
        <p:txBody>
          <a:bodyPr/>
          <a:lstStyle/>
          <a:p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Потери от ожидания</a:t>
            </a:r>
          </a:p>
        </p:txBody>
      </p:sp>
      <p:pic>
        <p:nvPicPr>
          <p:cNvPr id="10243" name="Picture 5" descr="20130507-111047-8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0" b="10526"/>
          <a:stretch>
            <a:fillRect/>
          </a:stretch>
        </p:blipFill>
        <p:spPr>
          <a:xfrm>
            <a:off x="228474" y="584568"/>
            <a:ext cx="8762650" cy="6094257"/>
          </a:xfrm>
          <a:noFill/>
        </p:spPr>
      </p:pic>
    </p:spTree>
    <p:extLst>
      <p:ext uri="{BB962C8B-B14F-4D97-AF65-F5344CB8AC3E}">
        <p14:creationId xmlns:p14="http://schemas.microsoft.com/office/powerpoint/2010/main" val="42669891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1022</Words>
  <Application>Microsoft Office PowerPoint</Application>
  <PresentationFormat>Экран (4:3)</PresentationFormat>
  <Paragraphs>292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1_Тема Office</vt:lpstr>
      <vt:lpstr>Презентация PowerPoint</vt:lpstr>
      <vt:lpstr>   «Все, что мы делаем, это смотрим на временную прямую с момента, когда клиент оставляет нам заказ, до момента, когда мы забираем у клиента наличные. И мы сокращаем промежуток между этими моментами, убирая не приносящие ценность потери» Тайити Оно -  исполнительный директор Toyota – самый яркий борец с потерями, который  установил семь типов потерь (муда). </vt:lpstr>
      <vt:lpstr>Презентация PowerPoint</vt:lpstr>
      <vt:lpstr>1. Перепроизводство </vt:lpstr>
      <vt:lpstr>Презентация PowerPoint</vt:lpstr>
      <vt:lpstr>Презентация PowerPoint</vt:lpstr>
      <vt:lpstr> 2. Ожидание </vt:lpstr>
      <vt:lpstr>Презентация PowerPoint</vt:lpstr>
      <vt:lpstr>Потери от ожидания</vt:lpstr>
      <vt:lpstr>3. Ненужная транспортировка</vt:lpstr>
      <vt:lpstr>Презентация PowerPoint</vt:lpstr>
      <vt:lpstr>Потери от ненужной транспортировки</vt:lpstr>
      <vt:lpstr>4. Избыточная обработка</vt:lpstr>
      <vt:lpstr>Презентация PowerPoint</vt:lpstr>
      <vt:lpstr>Потери от избыточной обработки</vt:lpstr>
      <vt:lpstr> 5. Излишние запасы </vt:lpstr>
      <vt:lpstr>Презентация PowerPoint</vt:lpstr>
      <vt:lpstr>Потери от излишних запасов</vt:lpstr>
      <vt:lpstr>6. Лишние движения</vt:lpstr>
      <vt:lpstr>Презентация PowerPoint</vt:lpstr>
      <vt:lpstr>Потери от лишних движений</vt:lpstr>
      <vt:lpstr>7. Переделка/брак</vt:lpstr>
      <vt:lpstr>Презентация PowerPoint</vt:lpstr>
      <vt:lpstr>Потери в результате брака\переделок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директор</cp:lastModifiedBy>
  <cp:revision>5</cp:revision>
  <dcterms:created xsi:type="dcterms:W3CDTF">2019-07-19T08:21:31Z</dcterms:created>
  <dcterms:modified xsi:type="dcterms:W3CDTF">2020-08-06T02:44:30Z</dcterms:modified>
</cp:coreProperties>
</file>